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79" r:id="rId5"/>
    <p:sldId id="257" r:id="rId6"/>
    <p:sldId id="268" r:id="rId7"/>
    <p:sldId id="267" r:id="rId8"/>
    <p:sldId id="272" r:id="rId9"/>
    <p:sldId id="259" r:id="rId10"/>
    <p:sldId id="269" r:id="rId11"/>
    <p:sldId id="260" r:id="rId12"/>
    <p:sldId id="271" r:id="rId13"/>
    <p:sldId id="261" r:id="rId14"/>
    <p:sldId id="273" r:id="rId15"/>
    <p:sldId id="274" r:id="rId16"/>
    <p:sldId id="275" r:id="rId17"/>
    <p:sldId id="276" r:id="rId18"/>
    <p:sldId id="277" r:id="rId19"/>
    <p:sldId id="278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3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7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7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2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1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7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2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308F-689A-4E2C-A240-6041DAE91342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C05F-78B3-4184-B8D7-1D68494AC7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7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188640"/>
            <a:ext cx="854971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Surplus from and storage of electricity generated by intermittent sources</a:t>
            </a:r>
            <a:endParaRPr lang="en-GB" sz="2000" dirty="0"/>
          </a:p>
          <a:p>
            <a:r>
              <a:rPr lang="de-DE" dirty="0"/>
              <a:t>F. Wagner</a:t>
            </a:r>
            <a:br>
              <a:rPr lang="de-DE" dirty="0"/>
            </a:br>
            <a:r>
              <a:rPr lang="de-DE" dirty="0"/>
              <a:t>Max-Planck-Institut für Plasmaphysik, Greifswald, </a:t>
            </a:r>
            <a:r>
              <a:rPr lang="de-DE" dirty="0" smtClean="0"/>
              <a:t>Germany</a:t>
            </a:r>
          </a:p>
          <a:p>
            <a:endParaRPr lang="de-DE" dirty="0"/>
          </a:p>
          <a:p>
            <a:r>
              <a:rPr lang="de-DE" sz="2000" b="1" dirty="0" smtClean="0"/>
              <a:t>Goal: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Assess</a:t>
            </a:r>
            <a:r>
              <a:rPr lang="de-DE" sz="2000" dirty="0" smtClean="0"/>
              <a:t> </a:t>
            </a:r>
            <a:r>
              <a:rPr lang="de-DE" sz="2000" dirty="0" err="1" smtClean="0"/>
              <a:t>variability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year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year</a:t>
            </a:r>
            <a:r>
              <a:rPr lang="de-DE" sz="2000" dirty="0" smtClean="0"/>
              <a:t>: 2010, </a:t>
            </a:r>
            <a:r>
              <a:rPr lang="de-DE" sz="2000" b="1" dirty="0" smtClean="0"/>
              <a:t>2012</a:t>
            </a:r>
            <a:r>
              <a:rPr lang="de-DE" sz="2000" dirty="0" smtClean="0"/>
              <a:t>, 2013, 2015</a:t>
            </a:r>
          </a:p>
          <a:p>
            <a:r>
              <a:rPr lang="de-DE" sz="2000" dirty="0" err="1" smtClean="0"/>
              <a:t>Principles</a:t>
            </a:r>
            <a:r>
              <a:rPr lang="de-DE" sz="2000" dirty="0" smtClean="0"/>
              <a:t>: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/>
              <a:t>year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scale</a:t>
            </a:r>
            <a:r>
              <a:rPr lang="de-DE" sz="2000" dirty="0" smtClean="0"/>
              <a:t> </a:t>
            </a:r>
            <a:r>
              <a:rPr lang="de-DE" sz="2000" dirty="0" err="1" smtClean="0"/>
              <a:t>them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so </a:t>
            </a:r>
            <a:r>
              <a:rPr lang="de-DE" sz="2000" dirty="0" err="1" smtClean="0"/>
              <a:t>called</a:t>
            </a:r>
            <a:r>
              <a:rPr lang="de-DE" sz="2000" dirty="0" smtClean="0"/>
              <a:t> 100%, optimal mix </a:t>
            </a:r>
            <a:r>
              <a:rPr lang="de-DE" sz="2000" dirty="0" err="1" smtClean="0"/>
              <a:t>case</a:t>
            </a:r>
            <a:endParaRPr lang="en-GB" sz="2000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7248" r="2645"/>
          <a:stretch/>
        </p:blipFill>
        <p:spPr bwMode="auto">
          <a:xfrm>
            <a:off x="2642592" y="2924944"/>
            <a:ext cx="387362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23197" y="2492896"/>
            <a:ext cx="169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optimal mix</a:t>
            </a:r>
            <a:endParaRPr lang="en-GB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4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5042" r="13223" b="3139"/>
          <a:stretch/>
        </p:blipFill>
        <p:spPr bwMode="auto">
          <a:xfrm>
            <a:off x="755576" y="2420888"/>
            <a:ext cx="3089910" cy="2952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026081" y="1109643"/>
            <a:ext cx="3113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Variation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surplus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r>
              <a:rPr lang="de-DE" sz="2000" dirty="0"/>
              <a:t> </a:t>
            </a:r>
            <a:r>
              <a:rPr lang="de-DE" sz="2000" dirty="0" smtClean="0"/>
              <a:t>6:00 – 18:00</a:t>
            </a:r>
          </a:p>
          <a:p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night</a:t>
            </a:r>
            <a:endParaRPr lang="en-GB" sz="2000" dirty="0"/>
          </a:p>
        </p:txBody>
      </p:sp>
      <p:pic>
        <p:nvPicPr>
          <p:cNvPr id="11" name="Grafik 10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4049" r="10579" b="4463"/>
          <a:stretch/>
        </p:blipFill>
        <p:spPr bwMode="auto">
          <a:xfrm>
            <a:off x="5220072" y="2429991"/>
            <a:ext cx="3187700" cy="2943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634593" y="1124744"/>
            <a:ext cx="29331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Variation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surplus</a:t>
            </a:r>
            <a:r>
              <a:rPr lang="de-DE" sz="2000" dirty="0" smtClean="0"/>
              <a:t> power</a:t>
            </a:r>
          </a:p>
          <a:p>
            <a:r>
              <a:rPr lang="de-DE" sz="2000" dirty="0" err="1"/>
              <a:t>f</a:t>
            </a:r>
            <a:r>
              <a:rPr lang="de-DE" sz="2000" dirty="0" err="1" smtClean="0"/>
              <a:t>or</a:t>
            </a:r>
            <a:r>
              <a:rPr lang="de-DE" sz="2000" dirty="0" smtClean="0"/>
              <a:t> 3 </a:t>
            </a:r>
            <a:r>
              <a:rPr lang="de-DE" sz="2000" dirty="0" err="1" smtClean="0"/>
              <a:t>weeks</a:t>
            </a:r>
            <a:r>
              <a:rPr lang="de-DE" sz="2000" dirty="0" smtClean="0"/>
              <a:t> in April 2012</a:t>
            </a:r>
          </a:p>
          <a:p>
            <a:endParaRPr lang="de-DE" sz="2000" dirty="0"/>
          </a:p>
          <a:p>
            <a:r>
              <a:rPr lang="de-DE" sz="2000" dirty="0" err="1" smtClean="0"/>
              <a:t>Red</a:t>
            </a:r>
            <a:r>
              <a:rPr lang="de-DE" sz="2000" dirty="0" smtClean="0"/>
              <a:t>: </a:t>
            </a:r>
            <a:r>
              <a:rPr lang="de-DE" sz="2000" dirty="0" err="1" smtClean="0"/>
              <a:t>average</a:t>
            </a:r>
            <a:endParaRPr lang="en-GB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589240"/>
            <a:ext cx="6811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surplus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134 </a:t>
            </a:r>
            <a:r>
              <a:rPr lang="de-DE" sz="2000" dirty="0" err="1" smtClean="0"/>
              <a:t>days</a:t>
            </a:r>
            <a:r>
              <a:rPr lang="de-DE" sz="2000" dirty="0" smtClean="0"/>
              <a:t> (2012)</a:t>
            </a:r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day-to-day</a:t>
            </a:r>
            <a:r>
              <a:rPr lang="de-DE" sz="2000" dirty="0" smtClean="0"/>
              <a:t> </a:t>
            </a:r>
            <a:r>
              <a:rPr lang="de-DE" sz="2000" dirty="0" err="1" smtClean="0"/>
              <a:t>variation</a:t>
            </a:r>
            <a:r>
              <a:rPr lang="de-DE" sz="2000" dirty="0" smtClean="0"/>
              <a:t> </a:t>
            </a:r>
            <a:r>
              <a:rPr lang="de-DE" sz="2000" dirty="0" err="1" smtClean="0"/>
              <a:t>seem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too</a:t>
            </a:r>
            <a:r>
              <a:rPr lang="de-DE" sz="2000" dirty="0" smtClean="0"/>
              <a:t> large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base</a:t>
            </a:r>
            <a:r>
              <a:rPr lang="de-DE" sz="2000" dirty="0" smtClean="0"/>
              <a:t> repetitive</a:t>
            </a:r>
          </a:p>
          <a:p>
            <a:r>
              <a:rPr lang="de-DE" sz="2000" dirty="0" err="1"/>
              <a:t>p</a:t>
            </a:r>
            <a:r>
              <a:rPr lang="de-DE" sz="2000" dirty="0" err="1" smtClean="0"/>
              <a:t>rocesses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DSM </a:t>
            </a:r>
            <a:r>
              <a:rPr lang="de-DE" sz="2000" dirty="0" err="1" smtClean="0"/>
              <a:t>concept</a:t>
            </a:r>
            <a:endParaRPr lang="en-GB" sz="2000" dirty="0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0411" y="231773"/>
            <a:ext cx="536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Conditions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demand-side-managment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5888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" t="11075" r="8925" b="7934"/>
          <a:stretch/>
        </p:blipFill>
        <p:spPr bwMode="auto">
          <a:xfrm>
            <a:off x="323528" y="1412776"/>
            <a:ext cx="485712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92080" y="1574790"/>
            <a:ext cx="35603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Surplus – back-up from </a:t>
            </a:r>
          </a:p>
          <a:p>
            <a:r>
              <a:rPr lang="en-GB" sz="2000" dirty="0" smtClean="0"/>
              <a:t>9:30 </a:t>
            </a:r>
            <a:r>
              <a:rPr lang="en-GB" sz="2000" dirty="0"/>
              <a:t>to 18:00 </a:t>
            </a:r>
            <a:r>
              <a:rPr lang="en-GB" sz="2000" dirty="0" smtClean="0"/>
              <a:t>: 0.1 </a:t>
            </a:r>
            <a:r>
              <a:rPr lang="en-GB" sz="2000" dirty="0" err="1"/>
              <a:t>TWh</a:t>
            </a:r>
            <a:r>
              <a:rPr lang="en-GB" sz="2000" dirty="0"/>
              <a:t>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daily </a:t>
            </a:r>
            <a:r>
              <a:rPr lang="en-GB" sz="2000" dirty="0"/>
              <a:t>demand :</a:t>
            </a:r>
            <a:r>
              <a:rPr lang="en-GB" sz="2000" dirty="0" smtClean="0"/>
              <a:t>1.36 </a:t>
            </a:r>
            <a:r>
              <a:rPr lang="en-GB" sz="2000" dirty="0" err="1"/>
              <a:t>TWh</a:t>
            </a:r>
            <a:r>
              <a:rPr lang="en-GB" sz="2000" dirty="0"/>
              <a:t>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average </a:t>
            </a:r>
            <a:r>
              <a:rPr lang="en-GB" sz="2000" dirty="0"/>
              <a:t>daily surplus </a:t>
            </a:r>
            <a:r>
              <a:rPr lang="en-GB" sz="2000" dirty="0" smtClean="0"/>
              <a:t>: 0.36 </a:t>
            </a:r>
            <a:r>
              <a:rPr lang="en-GB" sz="2000" dirty="0" err="1" smtClean="0"/>
              <a:t>TWh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1/3 </a:t>
            </a:r>
            <a:r>
              <a:rPr lang="en-GB" sz="2000" dirty="0"/>
              <a:t>of it can be moved from the </a:t>
            </a:r>
            <a:endParaRPr lang="en-GB" sz="2000" dirty="0" smtClean="0"/>
          </a:p>
          <a:p>
            <a:r>
              <a:rPr lang="en-GB" sz="2000" dirty="0" smtClean="0"/>
              <a:t>day </a:t>
            </a:r>
            <a:r>
              <a:rPr lang="en-GB" sz="2000" dirty="0"/>
              <a:t>to the night 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0411" y="231773"/>
            <a:ext cx="310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Viability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day</a:t>
            </a:r>
            <a:r>
              <a:rPr lang="de-DE" sz="2400" b="1" dirty="0"/>
              <a:t> </a:t>
            </a:r>
            <a:r>
              <a:rPr lang="de-DE" sz="2400" b="1" dirty="0" err="1"/>
              <a:t>storage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9382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5205" r="11403" b="2924"/>
          <a:stretch/>
        </p:blipFill>
        <p:spPr bwMode="auto">
          <a:xfrm>
            <a:off x="827584" y="2117576"/>
            <a:ext cx="298831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14920" r="10080" b="2016"/>
          <a:stretch/>
        </p:blipFill>
        <p:spPr bwMode="auto">
          <a:xfrm>
            <a:off x="5076056" y="2107960"/>
            <a:ext cx="252984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1196752"/>
            <a:ext cx="889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000" dirty="0" smtClean="0"/>
              <a:t>Daily </a:t>
            </a:r>
            <a:r>
              <a:rPr lang="en-GB" sz="2000" dirty="0"/>
              <a:t>surplus energies for two months in winter (January and February </a:t>
            </a:r>
            <a:r>
              <a:rPr lang="en-GB" sz="2000" dirty="0" smtClean="0"/>
              <a:t>2012)</a:t>
            </a:r>
          </a:p>
          <a:p>
            <a:pPr marL="457200" indent="-457200">
              <a:buAutoNum type="alphaLcParenR"/>
            </a:pPr>
            <a:r>
              <a:rPr lang="en-GB" sz="2000" dirty="0" smtClean="0"/>
              <a:t>for </a:t>
            </a:r>
            <a:r>
              <a:rPr lang="en-GB" sz="2000" dirty="0"/>
              <a:t>two in summer (July and August) split into the day and the night periods.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15616" y="5517232"/>
            <a:ext cx="6983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 </a:t>
            </a:r>
            <a:r>
              <a:rPr lang="de-DE" sz="2000" dirty="0" err="1" smtClean="0"/>
              <a:t>winter</a:t>
            </a:r>
            <a:r>
              <a:rPr lang="de-DE" sz="2000" dirty="0" smtClean="0"/>
              <a:t>: strong </a:t>
            </a:r>
            <a:r>
              <a:rPr lang="de-DE" sz="2000" dirty="0" err="1" smtClean="0"/>
              <a:t>correlation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night</a:t>
            </a:r>
            <a:r>
              <a:rPr lang="de-DE" sz="2000" dirty="0" smtClean="0"/>
              <a:t> →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endParaRPr lang="en-GB" sz="2000" dirty="0"/>
          </a:p>
        </p:txBody>
      </p:sp>
      <p:sp>
        <p:nvSpPr>
          <p:cNvPr id="9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0411" y="231773"/>
            <a:ext cx="310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Viability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day</a:t>
            </a:r>
            <a:r>
              <a:rPr lang="de-DE" sz="2400" b="1" dirty="0"/>
              <a:t> </a:t>
            </a:r>
            <a:r>
              <a:rPr lang="de-DE" sz="2400" b="1" dirty="0" err="1"/>
              <a:t>storage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1828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251520" y="2380230"/>
            <a:ext cx="8830666" cy="2920978"/>
            <a:chOff x="251520" y="2852936"/>
            <a:chExt cx="8830666" cy="2920978"/>
          </a:xfrm>
        </p:grpSpPr>
        <p:pic>
          <p:nvPicPr>
            <p:cNvPr id="4" name="Grafik 3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" t="14711" r="11074" b="8925"/>
            <a:stretch/>
          </p:blipFill>
          <p:spPr bwMode="auto">
            <a:xfrm>
              <a:off x="251520" y="2852936"/>
              <a:ext cx="3363445" cy="29209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Grafik 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6" t="14546" r="11333" b="7438"/>
            <a:stretch/>
          </p:blipFill>
          <p:spPr bwMode="auto">
            <a:xfrm>
              <a:off x="3635896" y="2852936"/>
              <a:ext cx="2678040" cy="29209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Grafik 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14876" r="11386" b="8429"/>
            <a:stretch/>
          </p:blipFill>
          <p:spPr bwMode="auto">
            <a:xfrm>
              <a:off x="6372200" y="2852936"/>
              <a:ext cx="2709986" cy="29209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467544" y="784647"/>
            <a:ext cx="8617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reduced load, back-up and surplus power </a:t>
            </a:r>
            <a:r>
              <a:rPr lang="en-GB" sz="2000" dirty="0" smtClean="0"/>
              <a:t>shown for </a:t>
            </a:r>
            <a:r>
              <a:rPr lang="en-GB" sz="2000" dirty="0"/>
              <a:t>three cases </a:t>
            </a:r>
          </a:p>
          <a:p>
            <a:pPr marL="457200" indent="-457200">
              <a:spcBef>
                <a:spcPts val="1200"/>
              </a:spcBef>
              <a:buAutoNum type="alphaLcParenR"/>
            </a:pPr>
            <a:r>
              <a:rPr lang="en-GB" sz="2000" dirty="0" smtClean="0"/>
              <a:t>the </a:t>
            </a:r>
            <a:r>
              <a:rPr lang="en-GB" sz="2000" dirty="0"/>
              <a:t>day (2.4.12) </a:t>
            </a:r>
            <a:r>
              <a:rPr lang="en-GB" sz="2000" dirty="0" smtClean="0"/>
              <a:t>with the </a:t>
            </a:r>
            <a:r>
              <a:rPr lang="en-GB" sz="2000" dirty="0"/>
              <a:t>largest energy transfer from the storage to the grid </a:t>
            </a:r>
          </a:p>
          <a:p>
            <a:pPr marL="457200" indent="-457200">
              <a:buAutoNum type="alphaLcParenR"/>
            </a:pPr>
            <a:r>
              <a:rPr lang="en-GB" sz="2000" dirty="0" smtClean="0"/>
              <a:t>the </a:t>
            </a:r>
            <a:r>
              <a:rPr lang="en-GB" sz="2000" dirty="0"/>
              <a:t>one (15.11.12) </a:t>
            </a:r>
            <a:r>
              <a:rPr lang="en-GB" sz="2000" dirty="0" smtClean="0"/>
              <a:t>with </a:t>
            </a:r>
            <a:r>
              <a:rPr lang="en-GB" sz="2000" dirty="0"/>
              <a:t>the largest back-up </a:t>
            </a:r>
            <a:r>
              <a:rPr lang="en-GB" sz="2000" dirty="0" smtClean="0"/>
              <a:t>need</a:t>
            </a:r>
          </a:p>
          <a:p>
            <a:pPr marL="457200" indent="-457200">
              <a:buAutoNum type="alphaLcParenR"/>
            </a:pPr>
            <a:r>
              <a:rPr lang="en-GB" sz="2000" dirty="0" smtClean="0"/>
              <a:t>the </a:t>
            </a:r>
            <a:r>
              <a:rPr lang="en-GB" sz="2000" dirty="0"/>
              <a:t>one (31.12.12) with the largest surplus </a:t>
            </a:r>
            <a:r>
              <a:rPr lang="en-GB" sz="2000" dirty="0" smtClean="0"/>
              <a:t>energy </a:t>
            </a:r>
            <a:endParaRPr lang="en-GB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5321151"/>
            <a:ext cx="7385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Daily storage with 0.36 </a:t>
            </a:r>
            <a:r>
              <a:rPr lang="en-GB" sz="2000" dirty="0" err="1" smtClean="0"/>
              <a:t>TWh</a:t>
            </a:r>
            <a:r>
              <a:rPr lang="en-GB" sz="2000" dirty="0" smtClean="0"/>
              <a:t> = average </a:t>
            </a:r>
            <a:r>
              <a:rPr lang="en-GB" sz="2000" dirty="0"/>
              <a:t>daily surplus energy in </a:t>
            </a:r>
            <a:r>
              <a:rPr lang="en-GB" sz="2000" dirty="0" smtClean="0"/>
              <a:t>2012</a:t>
            </a:r>
          </a:p>
          <a:p>
            <a:r>
              <a:rPr lang="en-GB" sz="2000" dirty="0" smtClean="0"/>
              <a:t>Work done in 195 days:  </a:t>
            </a:r>
            <a:r>
              <a:rPr lang="en-GB" sz="2000" dirty="0"/>
              <a:t>21.7 </a:t>
            </a:r>
            <a:r>
              <a:rPr lang="en-GB" sz="2000" dirty="0" err="1"/>
              <a:t>TWh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Surplus power on April 2</a:t>
            </a:r>
            <a:r>
              <a:rPr lang="en-GB" sz="2000" baseline="30000" dirty="0" smtClean="0"/>
              <a:t>nd </a:t>
            </a:r>
            <a:r>
              <a:rPr lang="en-GB" sz="2000" dirty="0" smtClean="0"/>
              <a:t>with the largest transfer: 80 </a:t>
            </a:r>
            <a:r>
              <a:rPr lang="en-GB" sz="2000" dirty="0" err="1" smtClean="0"/>
              <a:t>GW</a:t>
            </a:r>
            <a:endParaRPr lang="en-GB" sz="2000" dirty="0" smtClean="0"/>
          </a:p>
          <a:p>
            <a:r>
              <a:rPr lang="en-GB" sz="2000" dirty="0" smtClean="0"/>
              <a:t>capacity factor: 3%</a:t>
            </a:r>
            <a:endParaRPr lang="en-GB" sz="2000" dirty="0"/>
          </a:p>
        </p:txBody>
      </p:sp>
      <p:sp>
        <p:nvSpPr>
          <p:cNvPr id="11" name="Foliennummernplatzhalter 4"/>
          <p:cNvSpPr txBox="1">
            <a:spLocks/>
          </p:cNvSpPr>
          <p:nvPr/>
        </p:nvSpPr>
        <p:spPr bwMode="auto">
          <a:xfrm rot="10800000" flipV="1">
            <a:off x="8676456" y="-243408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0411" y="231773"/>
            <a:ext cx="310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Viability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day</a:t>
            </a:r>
            <a:r>
              <a:rPr lang="de-DE" sz="2400" b="1" dirty="0"/>
              <a:t> </a:t>
            </a:r>
            <a:r>
              <a:rPr lang="de-DE" sz="2400" b="1" dirty="0" err="1"/>
              <a:t>storage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6312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5537" r="11901" b="3967"/>
          <a:stretch/>
        </p:blipFill>
        <p:spPr bwMode="auto">
          <a:xfrm>
            <a:off x="457672" y="1268760"/>
            <a:ext cx="4690392" cy="4541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92080" y="1450519"/>
            <a:ext cx="32035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filling level strongly </a:t>
            </a:r>
            <a:r>
              <a:rPr lang="en-GB" sz="2000" dirty="0" smtClean="0"/>
              <a:t>depends </a:t>
            </a:r>
          </a:p>
          <a:p>
            <a:r>
              <a:rPr lang="en-GB" sz="2000" dirty="0" smtClean="0"/>
              <a:t>on </a:t>
            </a:r>
            <a:r>
              <a:rPr lang="en-GB" sz="2000" dirty="0"/>
              <a:t>the </a:t>
            </a:r>
            <a:r>
              <a:rPr lang="en-GB" sz="2000" dirty="0" smtClean="0"/>
              <a:t>weather </a:t>
            </a:r>
            <a:r>
              <a:rPr lang="en-GB" sz="2000" dirty="0"/>
              <a:t>conditions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storage </a:t>
            </a:r>
            <a:r>
              <a:rPr lang="en-GB" sz="2000" dirty="0" smtClean="0"/>
              <a:t>capacity </a:t>
            </a:r>
            <a:r>
              <a:rPr lang="en-GB" sz="2000" dirty="0"/>
              <a:t>varies </a:t>
            </a:r>
            <a:endParaRPr lang="en-GB" sz="2000" dirty="0" smtClean="0"/>
          </a:p>
          <a:p>
            <a:r>
              <a:rPr lang="en-GB" sz="2000" dirty="0" smtClean="0"/>
              <a:t>between </a:t>
            </a:r>
            <a:r>
              <a:rPr lang="en-GB" sz="2000" dirty="0"/>
              <a:t>26 </a:t>
            </a:r>
            <a:r>
              <a:rPr lang="en-GB" sz="2000" dirty="0" err="1" smtClean="0"/>
              <a:t>TWh</a:t>
            </a:r>
            <a:r>
              <a:rPr lang="en-GB" sz="2000" dirty="0"/>
              <a:t> (</a:t>
            </a:r>
            <a:r>
              <a:rPr lang="en-GB" sz="2000" dirty="0" smtClean="0"/>
              <a:t>2013) and</a:t>
            </a:r>
          </a:p>
          <a:p>
            <a:r>
              <a:rPr lang="en-GB" sz="2000" dirty="0" smtClean="0"/>
              <a:t>46 </a:t>
            </a:r>
            <a:r>
              <a:rPr lang="en-GB" sz="2000" dirty="0" err="1" smtClean="0"/>
              <a:t>TWh</a:t>
            </a:r>
            <a:r>
              <a:rPr lang="en-GB" sz="2000" dirty="0"/>
              <a:t> </a:t>
            </a:r>
            <a:r>
              <a:rPr lang="en-GB" sz="2000" dirty="0" smtClean="0"/>
              <a:t>(2015)</a:t>
            </a:r>
          </a:p>
          <a:p>
            <a:endParaRPr lang="en-GB" sz="2000" dirty="0"/>
          </a:p>
          <a:p>
            <a:r>
              <a:rPr lang="en-GB" sz="2000" dirty="0" smtClean="0"/>
              <a:t>Storage empty in fall </a:t>
            </a:r>
            <a:endParaRPr lang="en-GB" sz="20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0411" y="231773"/>
            <a:ext cx="384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Seasonal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storage</a:t>
            </a:r>
            <a:r>
              <a:rPr lang="de-DE" sz="2400" b="1" dirty="0" smtClean="0"/>
              <a:t> (ideal </a:t>
            </a:r>
            <a:r>
              <a:rPr lang="de-DE" sz="2400" b="1" dirty="0" err="1" smtClean="0"/>
              <a:t>case</a:t>
            </a:r>
            <a:r>
              <a:rPr lang="de-DE" sz="2400" b="1" dirty="0" smtClean="0"/>
              <a:t>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4258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5868" r="11570" b="2810"/>
          <a:stretch/>
        </p:blipFill>
        <p:spPr bwMode="auto">
          <a:xfrm>
            <a:off x="251520" y="1185039"/>
            <a:ext cx="4949004" cy="4764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01909" y="1196752"/>
            <a:ext cx="32464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2012, no losses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>
                <a:solidFill>
                  <a:srgbClr val="0000FF"/>
                </a:solidFill>
              </a:rPr>
              <a:t>electricity </a:t>
            </a:r>
            <a:r>
              <a:rPr lang="en-GB" sz="2000" dirty="0" smtClean="0">
                <a:solidFill>
                  <a:srgbClr val="0000FF"/>
                </a:solidFill>
                <a:latin typeface="+mj-lt"/>
              </a:rPr>
              <a:t>→</a:t>
            </a:r>
            <a:r>
              <a:rPr lang="en-GB" sz="2000" dirty="0" smtClean="0">
                <a:solidFill>
                  <a:srgbClr val="0000FF"/>
                </a:solidFill>
              </a:rPr>
              <a:t> H</a:t>
            </a:r>
            <a:r>
              <a:rPr lang="en-GB" sz="2000" baseline="-25000" dirty="0" smtClean="0">
                <a:solidFill>
                  <a:srgbClr val="0000FF"/>
                </a:solidFill>
              </a:rPr>
              <a:t>2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GB" sz="2000" dirty="0" smtClean="0">
                <a:solidFill>
                  <a:srgbClr val="0000FF"/>
                </a:solidFill>
              </a:rPr>
              <a:t> = 0.8)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rgbClr val="FF0000"/>
                </a:solidFill>
              </a:rPr>
              <a:t>electricity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→</a:t>
            </a:r>
            <a:r>
              <a:rPr lang="en-GB" sz="2000" dirty="0" smtClean="0">
                <a:solidFill>
                  <a:srgbClr val="FF0000"/>
                </a:solidFill>
              </a:rPr>
              <a:t> H</a:t>
            </a:r>
            <a:r>
              <a:rPr lang="en-GB" sz="2000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→</a:t>
            </a:r>
            <a:r>
              <a:rPr lang="en-GB" sz="2000" dirty="0" smtClean="0">
                <a:solidFill>
                  <a:srgbClr val="FF0000"/>
                </a:solidFill>
              </a:rPr>
              <a:t> electricity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(0.6)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 smtClean="0"/>
          </a:p>
          <a:p>
            <a:r>
              <a:rPr lang="en-GB" sz="2000" dirty="0" err="1" smtClean="0">
                <a:solidFill>
                  <a:srgbClr val="00B050"/>
                </a:solidFill>
              </a:rPr>
              <a:t>electr</a:t>
            </a:r>
            <a:r>
              <a:rPr lang="en-GB" sz="2000" dirty="0" smtClean="0">
                <a:solidFill>
                  <a:srgbClr val="00B050"/>
                </a:solidFill>
              </a:rPr>
              <a:t>. </a:t>
            </a:r>
            <a:r>
              <a:rPr lang="en-GB" sz="2000" dirty="0" smtClean="0">
                <a:solidFill>
                  <a:srgbClr val="00B050"/>
                </a:solidFill>
                <a:latin typeface="+mj-lt"/>
              </a:rPr>
              <a:t>→</a:t>
            </a:r>
            <a:r>
              <a:rPr lang="en-GB" sz="2000" dirty="0" smtClean="0">
                <a:solidFill>
                  <a:srgbClr val="00B050"/>
                </a:solidFill>
              </a:rPr>
              <a:t> H</a:t>
            </a:r>
            <a:r>
              <a:rPr lang="en-GB" sz="2000" baseline="-25000" dirty="0" smtClean="0">
                <a:solidFill>
                  <a:srgbClr val="00B050"/>
                </a:solidFill>
              </a:rPr>
              <a:t>2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+mj-lt"/>
              </a:rPr>
              <a:t>→</a:t>
            </a:r>
            <a:r>
              <a:rPr lang="en-GB" sz="2000" dirty="0" smtClean="0">
                <a:solidFill>
                  <a:srgbClr val="00B050"/>
                </a:solidFill>
              </a:rPr>
              <a:t> CH</a:t>
            </a:r>
            <a:r>
              <a:rPr lang="en-GB" sz="2000" baseline="-25000" dirty="0" smtClean="0">
                <a:solidFill>
                  <a:srgbClr val="00B050"/>
                </a:solidFill>
              </a:rPr>
              <a:t>4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+mj-lt"/>
              </a:rPr>
              <a:t>→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err="1" smtClean="0">
                <a:solidFill>
                  <a:srgbClr val="00B050"/>
                </a:solidFill>
              </a:rPr>
              <a:t>electr</a:t>
            </a:r>
            <a:r>
              <a:rPr lang="en-GB" sz="2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GB" sz="2000" dirty="0">
                <a:solidFill>
                  <a:srgbClr val="00B050"/>
                </a:solidFill>
              </a:rPr>
              <a:t>(</a:t>
            </a:r>
            <a:r>
              <a:rPr lang="en-GB" sz="2000" dirty="0" smtClean="0">
                <a:solidFill>
                  <a:srgbClr val="00B050"/>
                </a:solidFill>
              </a:rPr>
              <a:t>0.4)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3779912" y="1412776"/>
            <a:ext cx="1621997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3275856" y="2636838"/>
            <a:ext cx="2126053" cy="9303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619672" y="3567159"/>
            <a:ext cx="3782237" cy="725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059832" y="4509120"/>
            <a:ext cx="2342077" cy="297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059569" y="5517232"/>
            <a:ext cx="3688895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Seasonal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loses </a:t>
            </a:r>
            <a:r>
              <a:rPr lang="de-DE" sz="2000" dirty="0" err="1" smtClean="0"/>
              <a:t>character</a:t>
            </a:r>
            <a:r>
              <a:rPr lang="de-DE" sz="2000" dirty="0" smtClean="0"/>
              <a:t>: </a:t>
            </a:r>
          </a:p>
          <a:p>
            <a:r>
              <a:rPr lang="de-DE" sz="2000" dirty="0" err="1" smtClean="0"/>
              <a:t>short</a:t>
            </a:r>
            <a:r>
              <a:rPr lang="de-DE" sz="2000" dirty="0" smtClean="0"/>
              <a:t> operational </a:t>
            </a:r>
            <a:r>
              <a:rPr lang="de-DE" sz="2000" dirty="0" err="1" smtClean="0"/>
              <a:t>periods</a:t>
            </a:r>
            <a:endParaRPr lang="de-DE" sz="2000" dirty="0" smtClean="0"/>
          </a:p>
          <a:p>
            <a:r>
              <a:rPr lang="de-DE" sz="2000" dirty="0"/>
              <a:t>a</a:t>
            </a:r>
            <a:r>
              <a:rPr lang="de-DE" sz="2000" dirty="0" smtClean="0"/>
              <a:t>fter </a:t>
            </a:r>
            <a:r>
              <a:rPr lang="de-DE" sz="2000" dirty="0" err="1" smtClean="0"/>
              <a:t>bursts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surplus</a:t>
            </a:r>
            <a:endParaRPr lang="de-DE" sz="2000" dirty="0"/>
          </a:p>
        </p:txBody>
      </p:sp>
      <p:sp>
        <p:nvSpPr>
          <p:cNvPr id="13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0411" y="231773"/>
            <a:ext cx="400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Seasonal</a:t>
            </a:r>
            <a:r>
              <a:rPr lang="de-DE" sz="2400" b="1" dirty="0"/>
              <a:t> </a:t>
            </a:r>
            <a:r>
              <a:rPr lang="de-DE" sz="2400" b="1" dirty="0" err="1"/>
              <a:t>storage</a:t>
            </a:r>
            <a:r>
              <a:rPr lang="de-DE" sz="2400" b="1" dirty="0"/>
              <a:t> (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losses</a:t>
            </a:r>
            <a:r>
              <a:rPr lang="de-DE" sz="2400" b="1" dirty="0"/>
              <a:t>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7161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480472" cy="51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55315" y="3284984"/>
            <a:ext cx="3289427" cy="156966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doubt that there will be</a:t>
            </a:r>
          </a:p>
          <a:p>
            <a:r>
              <a:rPr lang="en-GB" sz="2400" dirty="0" smtClean="0"/>
              <a:t>storage to close the 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lectricity loop with </a:t>
            </a:r>
          </a:p>
          <a:p>
            <a:r>
              <a:rPr lang="en-GB" sz="2400" dirty="0" smtClean="0"/>
              <a:t>intermittent RES</a:t>
            </a:r>
            <a:endParaRPr lang="en-GB" sz="2400" dirty="0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0411" y="231773"/>
            <a:ext cx="400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Seasonal</a:t>
            </a:r>
            <a:r>
              <a:rPr lang="de-DE" sz="2400" b="1" dirty="0"/>
              <a:t> </a:t>
            </a:r>
            <a:r>
              <a:rPr lang="de-DE" sz="2400" b="1" dirty="0" err="1"/>
              <a:t>storage</a:t>
            </a:r>
            <a:r>
              <a:rPr lang="de-DE" sz="2400" b="1" dirty="0"/>
              <a:t> (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losses</a:t>
            </a:r>
            <a:r>
              <a:rPr lang="de-DE" sz="2400" b="1" dirty="0"/>
              <a:t>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6767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3" y="1772816"/>
            <a:ext cx="4456567" cy="42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74" y="1772816"/>
            <a:ext cx="4248845" cy="41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56691" y="1052736"/>
            <a:ext cx="3931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General </a:t>
            </a:r>
            <a:r>
              <a:rPr lang="de-DE" sz="2000" dirty="0" err="1" smtClean="0"/>
              <a:t>features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overproduction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Saturation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directly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endParaRPr lang="en-GB" sz="2000" dirty="0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47800" y="1124744"/>
            <a:ext cx="2996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Direct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gain</a:t>
            </a:r>
            <a:r>
              <a:rPr lang="de-DE" sz="2000" dirty="0" smtClean="0"/>
              <a:t> </a:t>
            </a:r>
            <a:r>
              <a:rPr lang="de-DE" sz="2000" dirty="0" smtClean="0">
                <a:latin typeface="Symbol" panose="05050102010706020507" pitchFamily="18" charset="2"/>
              </a:rPr>
              <a:t>D</a:t>
            </a:r>
            <a:r>
              <a:rPr lang="de-DE" sz="2000" dirty="0" smtClean="0"/>
              <a:t>E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adding</a:t>
            </a:r>
            <a:r>
              <a:rPr lang="de-DE" sz="2000" dirty="0" smtClean="0"/>
              <a:t>  10 </a:t>
            </a:r>
            <a:r>
              <a:rPr lang="de-DE" sz="2000" dirty="0" err="1" smtClean="0"/>
              <a:t>GW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stock</a:t>
            </a:r>
            <a:endParaRPr lang="en-GB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70411" y="231773"/>
            <a:ext cx="555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Concept</a:t>
            </a:r>
            <a:r>
              <a:rPr lang="de-DE" sz="2400" b="1" dirty="0"/>
              <a:t>: </a:t>
            </a:r>
            <a:r>
              <a:rPr lang="de-DE" sz="2400" b="1" dirty="0" err="1"/>
              <a:t>allow</a:t>
            </a:r>
            <a:r>
              <a:rPr lang="de-DE" sz="2400" b="1" dirty="0"/>
              <a:t> </a:t>
            </a:r>
            <a:r>
              <a:rPr lang="de-DE" sz="2400" b="1" dirty="0" err="1"/>
              <a:t>overproduction</a:t>
            </a:r>
            <a:r>
              <a:rPr lang="de-DE" sz="2400" b="1" dirty="0"/>
              <a:t> &gt; 500 </a:t>
            </a:r>
            <a:r>
              <a:rPr lang="de-DE" sz="2400" b="1" dirty="0" err="1"/>
              <a:t>TWh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9017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2" y="1412776"/>
            <a:ext cx="5007754" cy="429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52120" y="1556792"/>
            <a:ext cx="305013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Strong </a:t>
            </a:r>
            <a:r>
              <a:rPr lang="de-DE" sz="2000" dirty="0" err="1" smtClean="0"/>
              <a:t>decrease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endParaRPr lang="de-DE" sz="2000" dirty="0" smtClean="0"/>
          </a:p>
          <a:p>
            <a:r>
              <a:rPr lang="de-DE" sz="2000" dirty="0" err="1" smtClean="0"/>
              <a:t>capacity</a:t>
            </a:r>
            <a:r>
              <a:rPr lang="de-DE" sz="2000" dirty="0" smtClean="0"/>
              <a:t>, </a:t>
            </a:r>
            <a:r>
              <a:rPr lang="de-DE" sz="2000" dirty="0" err="1" smtClean="0"/>
              <a:t>because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approaches</a:t>
            </a:r>
            <a:endParaRPr lang="de-DE" sz="2000" dirty="0" smtClean="0"/>
          </a:p>
          <a:p>
            <a:r>
              <a:rPr lang="de-DE" sz="2000" dirty="0" smtClean="0"/>
              <a:t>500 </a:t>
            </a:r>
            <a:r>
              <a:rPr lang="de-DE" sz="2000" dirty="0" err="1" smtClean="0"/>
              <a:t>TWh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f</a:t>
            </a:r>
            <a:r>
              <a:rPr lang="de-DE" sz="2000" baseline="-25000" dirty="0" err="1" smtClean="0"/>
              <a:t>RES</a:t>
            </a:r>
            <a:r>
              <a:rPr lang="de-DE" sz="2000" dirty="0" smtClean="0"/>
              <a:t> = 2: 55 </a:t>
            </a:r>
            <a:r>
              <a:rPr lang="de-DE" sz="2000" dirty="0" err="1" smtClean="0"/>
              <a:t>TWh</a:t>
            </a:r>
            <a:r>
              <a:rPr lang="de-DE" sz="2000" dirty="0" smtClean="0"/>
              <a:t> </a:t>
            </a:r>
            <a:r>
              <a:rPr lang="de-DE" sz="2000" dirty="0" err="1" smtClean="0"/>
              <a:t>missing</a:t>
            </a:r>
            <a:r>
              <a:rPr lang="de-DE" sz="2000" dirty="0" smtClean="0"/>
              <a:t>, </a:t>
            </a:r>
          </a:p>
          <a:p>
            <a:r>
              <a:rPr lang="de-DE" sz="2000" dirty="0" smtClean="0"/>
              <a:t>irrelevant</a:t>
            </a:r>
          </a:p>
          <a:p>
            <a:endParaRPr lang="de-DE" sz="2000" dirty="0"/>
          </a:p>
          <a:p>
            <a:r>
              <a:rPr lang="de-DE" sz="2000" dirty="0" smtClean="0"/>
              <a:t>But: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expense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large</a:t>
            </a:r>
          </a:p>
          <a:p>
            <a:r>
              <a:rPr lang="de-DE" sz="2000" dirty="0" err="1" smtClean="0"/>
              <a:t>overproduction</a:t>
            </a:r>
            <a:endParaRPr lang="de-DE" sz="20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0411" y="231773"/>
            <a:ext cx="555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Concept</a:t>
            </a:r>
            <a:r>
              <a:rPr lang="de-DE" sz="2400" b="1" dirty="0"/>
              <a:t>: </a:t>
            </a:r>
            <a:r>
              <a:rPr lang="de-DE" sz="2400" b="1" dirty="0" err="1"/>
              <a:t>allow</a:t>
            </a:r>
            <a:r>
              <a:rPr lang="de-DE" sz="2400" b="1" dirty="0"/>
              <a:t> </a:t>
            </a:r>
            <a:r>
              <a:rPr lang="de-DE" sz="2400" b="1" dirty="0" err="1"/>
              <a:t>overproduction</a:t>
            </a:r>
            <a:r>
              <a:rPr lang="de-DE" sz="2400" b="1" dirty="0"/>
              <a:t> &gt; 500 </a:t>
            </a:r>
            <a:r>
              <a:rPr lang="de-DE" sz="2400" b="1" dirty="0" err="1"/>
              <a:t>TWh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6174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73910" cy="45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03848" y="1124744"/>
            <a:ext cx="889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</a:t>
            </a:r>
            <a:r>
              <a:rPr lang="de-DE" sz="2000" baseline="-25000" dirty="0" err="1" smtClean="0"/>
              <a:t>RES</a:t>
            </a:r>
            <a:r>
              <a:rPr lang="de-DE" sz="2000" dirty="0" smtClean="0"/>
              <a:t> = 1</a:t>
            </a:r>
            <a:endParaRPr lang="en-GB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70411" y="231773"/>
            <a:ext cx="369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Best </a:t>
            </a:r>
            <a:r>
              <a:rPr lang="de-DE" sz="2400" b="1" dirty="0" err="1"/>
              <a:t>use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surplus</a:t>
            </a:r>
            <a:r>
              <a:rPr lang="de-DE" sz="2400" b="1" dirty="0"/>
              <a:t>: </a:t>
            </a:r>
            <a:r>
              <a:rPr lang="de-DE" sz="2400" b="1" dirty="0" err="1"/>
              <a:t>heating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680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29703"/>
              </p:ext>
            </p:extLst>
          </p:nvPr>
        </p:nvGraphicFramePr>
        <p:xfrm>
          <a:off x="755575" y="1205498"/>
          <a:ext cx="7488833" cy="474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7"/>
                <a:gridCol w="864096"/>
                <a:gridCol w="792088"/>
                <a:gridCol w="864096"/>
                <a:gridCol w="864096"/>
              </a:tblGrid>
              <a:tr h="387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production Won </a:t>
                      </a:r>
                      <a:r>
                        <a:rPr lang="en-GB" sz="2000" dirty="0" err="1">
                          <a:effectLst/>
                        </a:rPr>
                        <a:t>TWh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271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270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production </a:t>
                      </a:r>
                      <a:r>
                        <a:rPr lang="en-GB" sz="2000" dirty="0" err="1">
                          <a:effectLst/>
                        </a:rPr>
                        <a:t>Woff</a:t>
                      </a:r>
                      <a:r>
                        <a:rPr lang="en-GB" sz="2000" dirty="0">
                          <a:effectLst/>
                        </a:rPr>
                        <a:t>  </a:t>
                      </a:r>
                      <a:r>
                        <a:rPr lang="en-GB" sz="2000" dirty="0" err="1">
                          <a:effectLst/>
                        </a:rPr>
                        <a:t>TWh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production PV </a:t>
                      </a:r>
                      <a:r>
                        <a:rPr lang="en-GB" sz="2000" dirty="0" err="1">
                          <a:effectLst/>
                        </a:rPr>
                        <a:t>TWh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production back-up/surplus </a:t>
                      </a:r>
                      <a:r>
                        <a:rPr lang="en-GB" sz="2000" dirty="0" err="1">
                          <a:effectLst/>
                        </a:rPr>
                        <a:t>TWh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installed power Won </a:t>
                      </a:r>
                      <a:r>
                        <a:rPr lang="en-GB" sz="2000" dirty="0" err="1" smtClean="0">
                          <a:effectLst/>
                        </a:rPr>
                        <a:t>GW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176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183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installed power Woff GW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installed power PV GW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installed power back-up GW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full-load-hour flh h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986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1209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1114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1270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capacity factor </a:t>
                      </a:r>
                      <a:r>
                        <a:rPr lang="en-GB" sz="2000" dirty="0" err="1">
                          <a:effectLst/>
                        </a:rPr>
                        <a:t>cf</a:t>
                      </a:r>
                      <a:r>
                        <a:rPr lang="en-GB" sz="2000" dirty="0">
                          <a:effectLst/>
                        </a:rPr>
                        <a:t> %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utilisation factor </a:t>
                      </a:r>
                      <a:r>
                        <a:rPr lang="en-GB" sz="2000" dirty="0" err="1">
                          <a:effectLst/>
                        </a:rPr>
                        <a:t>uf</a:t>
                      </a:r>
                      <a:r>
                        <a:rPr lang="en-GB" sz="2000" dirty="0">
                          <a:effectLst/>
                        </a:rPr>
                        <a:t> %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(70)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70411" y="231773"/>
            <a:ext cx="33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Year-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-</a:t>
            </a:r>
            <a:r>
              <a:rPr lang="de-DE" sz="2400" b="1" dirty="0" err="1" smtClean="0"/>
              <a:t>year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comparison</a:t>
            </a:r>
            <a:endParaRPr lang="en-GB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6053226"/>
            <a:ext cx="693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installed</a:t>
            </a:r>
            <a:r>
              <a:rPr lang="de-DE" sz="2000" dirty="0" smtClean="0"/>
              <a:t> power </a:t>
            </a:r>
            <a:r>
              <a:rPr lang="de-DE" sz="2000" dirty="0" err="1" smtClean="0"/>
              <a:t>electricity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vary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30 %</a:t>
            </a:r>
            <a:endParaRPr lang="en-GB" sz="20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7936" y="796642"/>
            <a:ext cx="32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Generation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iRES</a:t>
            </a:r>
            <a:r>
              <a:rPr lang="de-DE" sz="2000" dirty="0" smtClean="0"/>
              <a:t>: 500 </a:t>
            </a:r>
            <a:r>
              <a:rPr lang="de-DE" sz="2000" dirty="0" err="1" smtClean="0"/>
              <a:t>TWh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118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67544" y="995918"/>
            <a:ext cx="5981700" cy="5745450"/>
            <a:chOff x="1391122" y="836712"/>
            <a:chExt cx="5981700" cy="57454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9"/>
            <a:stretch/>
          </p:blipFill>
          <p:spPr bwMode="auto">
            <a:xfrm>
              <a:off x="2025650" y="836712"/>
              <a:ext cx="5092700" cy="5147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7"/>
            <a:stretch/>
          </p:blipFill>
          <p:spPr bwMode="auto">
            <a:xfrm>
              <a:off x="1391122" y="836713"/>
              <a:ext cx="5981700" cy="57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feld 10"/>
          <p:cNvSpPr txBox="1"/>
          <p:nvPr/>
        </p:nvSpPr>
        <p:spPr>
          <a:xfrm rot="16200000">
            <a:off x="-1264152" y="3084150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GHG </a:t>
            </a:r>
            <a:r>
              <a:rPr lang="de-DE" sz="2400" dirty="0" err="1" smtClean="0"/>
              <a:t>emission</a:t>
            </a:r>
            <a:r>
              <a:rPr lang="de-DE" sz="2400" dirty="0" smtClean="0"/>
              <a:t> (Mill t/y)</a:t>
            </a:r>
            <a:endParaRPr lang="de-DE" sz="2400" dirty="0"/>
          </a:p>
        </p:txBody>
      </p:sp>
      <p:sp>
        <p:nvSpPr>
          <p:cNvPr id="12" name="Ellipse 11"/>
          <p:cNvSpPr/>
          <p:nvPr/>
        </p:nvSpPr>
        <p:spPr>
          <a:xfrm>
            <a:off x="1307805" y="4535740"/>
            <a:ext cx="95843" cy="87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519148" y="4476895"/>
            <a:ext cx="87130" cy="79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306863" y="4490230"/>
            <a:ext cx="79209" cy="79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513925" y="4551039"/>
            <a:ext cx="87130" cy="87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715242" y="4642630"/>
            <a:ext cx="79209" cy="79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912216" y="4607748"/>
            <a:ext cx="79209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705838" y="4503565"/>
            <a:ext cx="87130" cy="79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917444" y="4528330"/>
            <a:ext cx="79209" cy="79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2119374" y="4526425"/>
            <a:ext cx="79209" cy="79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248299" y="1139934"/>
            <a:ext cx="28921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e</a:t>
            </a:r>
            <a:r>
              <a:rPr lang="de-DE" sz="2000" dirty="0" err="1" smtClean="0"/>
              <a:t>xpected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endParaRPr lang="de-DE" sz="2000" dirty="0" smtClean="0"/>
          </a:p>
          <a:p>
            <a:r>
              <a:rPr lang="de-DE" sz="2000" dirty="0" err="1"/>
              <a:t>w</a:t>
            </a:r>
            <a:r>
              <a:rPr lang="de-DE" sz="2000" dirty="0" err="1" smtClean="0"/>
              <a:t>ith</a:t>
            </a:r>
            <a:r>
              <a:rPr lang="de-DE" sz="2000" dirty="0" smtClean="0"/>
              <a:t> </a:t>
            </a:r>
            <a:r>
              <a:rPr lang="de-DE" sz="2000" dirty="0" err="1" smtClean="0"/>
              <a:t>present</a:t>
            </a:r>
            <a:r>
              <a:rPr lang="de-DE" sz="2000" dirty="0"/>
              <a:t> </a:t>
            </a:r>
            <a:r>
              <a:rPr lang="de-DE" sz="2000" dirty="0" err="1" smtClean="0"/>
              <a:t>regulations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lignite</a:t>
            </a:r>
            <a:r>
              <a:rPr lang="de-DE" sz="2000" dirty="0" smtClean="0"/>
              <a:t> </a:t>
            </a:r>
            <a:r>
              <a:rPr lang="de-DE" sz="2000" dirty="0" err="1" smtClean="0"/>
              <a:t>had</a:t>
            </a:r>
            <a:r>
              <a:rPr lang="de-DE" sz="2000" dirty="0" smtClean="0"/>
              <a:t> </a:t>
            </a:r>
            <a:r>
              <a:rPr lang="de-DE" sz="2000" dirty="0" err="1" smtClean="0"/>
              <a:t>been</a:t>
            </a:r>
            <a:r>
              <a:rPr lang="de-DE" sz="2000" dirty="0" smtClean="0"/>
              <a:t> </a:t>
            </a:r>
          </a:p>
          <a:p>
            <a:r>
              <a:rPr lang="de-DE" sz="2000" dirty="0" err="1"/>
              <a:t>r</a:t>
            </a:r>
            <a:r>
              <a:rPr lang="de-DE" sz="2000" dirty="0" err="1" smtClean="0"/>
              <a:t>emoved</a:t>
            </a:r>
            <a:r>
              <a:rPr lang="de-DE" sz="2000" dirty="0" smtClean="0"/>
              <a:t> </a:t>
            </a:r>
            <a:r>
              <a:rPr lang="de-DE" sz="2000" dirty="0" err="1" smtClean="0"/>
              <a:t>instead</a:t>
            </a:r>
            <a:endParaRPr lang="de-DE" sz="2000" dirty="0" smtClean="0"/>
          </a:p>
          <a:p>
            <a:r>
              <a:rPr lang="de-DE" sz="2000" dirty="0" err="1"/>
              <a:t>o</a:t>
            </a:r>
            <a:r>
              <a:rPr lang="de-DE" sz="2000" dirty="0" err="1" smtClean="0"/>
              <a:t>f</a:t>
            </a:r>
            <a:r>
              <a:rPr lang="de-DE" sz="2000" dirty="0" smtClean="0"/>
              <a:t> </a:t>
            </a:r>
            <a:r>
              <a:rPr lang="de-DE" sz="2000" dirty="0" err="1" smtClean="0"/>
              <a:t>nuclear</a:t>
            </a:r>
            <a:r>
              <a:rPr lang="de-DE" sz="2000" dirty="0" smtClean="0"/>
              <a:t> power</a:t>
            </a:r>
          </a:p>
          <a:p>
            <a:endParaRPr lang="de-DE" sz="2000" dirty="0"/>
          </a:p>
          <a:p>
            <a:r>
              <a:rPr lang="de-DE" sz="2000" dirty="0" err="1"/>
              <a:t>i</a:t>
            </a:r>
            <a:r>
              <a:rPr lang="de-DE" sz="2000" dirty="0" err="1" smtClean="0"/>
              <a:t>f</a:t>
            </a:r>
            <a:r>
              <a:rPr lang="de-DE" sz="2000" dirty="0" smtClean="0"/>
              <a:t> 2011 all </a:t>
            </a:r>
            <a:r>
              <a:rPr lang="de-DE" sz="2000" dirty="0" err="1" smtClean="0"/>
              <a:t>coal</a:t>
            </a:r>
            <a:r>
              <a:rPr lang="de-DE" sz="2000" dirty="0" smtClean="0"/>
              <a:t> power</a:t>
            </a:r>
          </a:p>
          <a:p>
            <a:r>
              <a:rPr lang="de-DE" sz="2000" dirty="0" err="1"/>
              <a:t>s</a:t>
            </a:r>
            <a:r>
              <a:rPr lang="de-DE" sz="2000" dirty="0" err="1" smtClean="0"/>
              <a:t>tations</a:t>
            </a:r>
            <a:r>
              <a:rPr lang="de-DE" sz="2000" dirty="0" smtClean="0"/>
              <a:t> </a:t>
            </a:r>
            <a:r>
              <a:rPr lang="de-DE" sz="2000" dirty="0" err="1" smtClean="0"/>
              <a:t>had</a:t>
            </a:r>
            <a:r>
              <a:rPr lang="de-DE" sz="2000" dirty="0" smtClean="0"/>
              <a:t> </a:t>
            </a:r>
            <a:r>
              <a:rPr lang="de-DE" sz="2000" dirty="0" err="1" smtClean="0"/>
              <a:t>been</a:t>
            </a:r>
            <a:endParaRPr lang="de-DE" sz="2000" dirty="0" smtClean="0"/>
          </a:p>
          <a:p>
            <a:r>
              <a:rPr lang="de-DE" sz="2000" dirty="0" err="1"/>
              <a:t>r</a:t>
            </a:r>
            <a:r>
              <a:rPr lang="de-DE" sz="2000" dirty="0" err="1" smtClean="0"/>
              <a:t>eplaced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gas</a:t>
            </a:r>
          </a:p>
        </p:txBody>
      </p:sp>
      <p:sp>
        <p:nvSpPr>
          <p:cNvPr id="22" name="Ellipse 21"/>
          <p:cNvSpPr/>
          <p:nvPr/>
        </p:nvSpPr>
        <p:spPr>
          <a:xfrm>
            <a:off x="6132341" y="1462396"/>
            <a:ext cx="95843" cy="87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143650" y="2201784"/>
            <a:ext cx="95843" cy="87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159481" y="3429068"/>
            <a:ext cx="95843" cy="87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4742897" y="2004030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prstClr val="black"/>
                </a:solidFill>
              </a:rPr>
              <a:t>2025</a:t>
            </a:r>
          </a:p>
          <a:p>
            <a:r>
              <a:rPr lang="de-DE" sz="2000" dirty="0" err="1" smtClean="0">
                <a:solidFill>
                  <a:prstClr val="black"/>
                </a:solidFill>
              </a:rPr>
              <a:t>target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endParaRPr lang="de-DE" dirty="0"/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5364088" y="2796044"/>
            <a:ext cx="432048" cy="144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0411" y="231773"/>
            <a:ext cx="569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</a:t>
            </a:r>
            <a:r>
              <a:rPr lang="de-DE" sz="2400" b="1" baseline="-25000" dirty="0" err="1"/>
              <a:t>2</a:t>
            </a:r>
            <a:r>
              <a:rPr lang="de-DE" sz="2400" b="1" dirty="0"/>
              <a:t>, </a:t>
            </a:r>
            <a:r>
              <a:rPr lang="de-DE" sz="2400" b="1" dirty="0" err="1"/>
              <a:t>GHG</a:t>
            </a:r>
            <a:r>
              <a:rPr lang="de-DE" sz="2400" b="1" dirty="0"/>
              <a:t> </a:t>
            </a:r>
            <a:r>
              <a:rPr lang="de-DE" sz="2400" b="1" dirty="0" err="1"/>
              <a:t>development</a:t>
            </a:r>
            <a:r>
              <a:rPr lang="de-DE" sz="2400" b="1" dirty="0"/>
              <a:t>, </a:t>
            </a:r>
            <a:r>
              <a:rPr lang="de-DE" sz="2400" b="1" dirty="0" err="1"/>
              <a:t>past</a:t>
            </a:r>
            <a:r>
              <a:rPr lang="de-DE" sz="2400" b="1" dirty="0"/>
              <a:t>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expected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9455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9" t="2174" r="6413"/>
          <a:stretch/>
        </p:blipFill>
        <p:spPr bwMode="auto">
          <a:xfrm>
            <a:off x="656412" y="1700809"/>
            <a:ext cx="3682695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0" t="2830" r="7311"/>
          <a:stretch/>
        </p:blipFill>
        <p:spPr bwMode="auto">
          <a:xfrm>
            <a:off x="4631650" y="1700808"/>
            <a:ext cx="365553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44124" y="908720"/>
            <a:ext cx="2867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Week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largest</a:t>
            </a:r>
            <a:r>
              <a:rPr lang="de-DE" sz="2000" dirty="0" smtClean="0"/>
              <a:t> </a:t>
            </a:r>
            <a:r>
              <a:rPr lang="de-DE" sz="2000" dirty="0" err="1" smtClean="0"/>
              <a:t>surplus</a:t>
            </a:r>
            <a:endParaRPr lang="de-DE" sz="2000" dirty="0" smtClean="0"/>
          </a:p>
          <a:p>
            <a:r>
              <a:rPr lang="en-GB" sz="2000" dirty="0"/>
              <a:t>26.3. to 1.4.2012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32556" y="908720"/>
            <a:ext cx="294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Week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largest</a:t>
            </a:r>
            <a:r>
              <a:rPr lang="de-DE" sz="2000" dirty="0" smtClean="0"/>
              <a:t> </a:t>
            </a:r>
            <a:r>
              <a:rPr lang="de-DE" sz="2000" dirty="0" err="1" smtClean="0"/>
              <a:t>back-up</a:t>
            </a:r>
            <a:endParaRPr lang="de-DE" sz="2000" dirty="0" smtClean="0"/>
          </a:p>
          <a:p>
            <a:r>
              <a:rPr lang="en-GB" sz="2000" dirty="0"/>
              <a:t>12.-18.11.2012 </a:t>
            </a:r>
          </a:p>
          <a:p>
            <a:endParaRPr lang="en-GB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606677" y="5013176"/>
            <a:ext cx="7752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500 </a:t>
            </a:r>
            <a:r>
              <a:rPr lang="en-GB" sz="2000" dirty="0" err="1"/>
              <a:t>TWh</a:t>
            </a:r>
            <a:r>
              <a:rPr lang="en-GB" sz="2000" dirty="0"/>
              <a:t> generated </a:t>
            </a:r>
            <a:endParaRPr lang="en-GB" sz="2000" dirty="0" smtClean="0"/>
          </a:p>
          <a:p>
            <a:r>
              <a:rPr lang="en-GB" sz="2000" dirty="0" smtClean="0"/>
              <a:t>369 </a:t>
            </a:r>
            <a:r>
              <a:rPr lang="en-GB" sz="2000" dirty="0" err="1"/>
              <a:t>TWh</a:t>
            </a:r>
            <a:r>
              <a:rPr lang="en-GB" sz="2000" dirty="0"/>
              <a:t> (74%) </a:t>
            </a:r>
            <a:r>
              <a:rPr lang="en-GB" sz="2000" dirty="0" smtClean="0"/>
              <a:t>directly used</a:t>
            </a:r>
          </a:p>
          <a:p>
            <a:r>
              <a:rPr lang="en-GB" sz="2000" dirty="0" smtClean="0"/>
              <a:t>153 </a:t>
            </a:r>
            <a:r>
              <a:rPr lang="en-GB" sz="2000" dirty="0" err="1"/>
              <a:t>TWh</a:t>
            </a:r>
            <a:r>
              <a:rPr lang="en-GB" sz="2000" dirty="0"/>
              <a:t> (41</a:t>
            </a:r>
            <a:r>
              <a:rPr lang="en-GB" sz="2000" dirty="0" smtClean="0"/>
              <a:t>%)</a:t>
            </a:r>
            <a:r>
              <a:rPr lang="en-GB" sz="2000" b="1" dirty="0"/>
              <a:t> </a:t>
            </a:r>
            <a:r>
              <a:rPr lang="en-GB" sz="2000" dirty="0" smtClean="0"/>
              <a:t>at </a:t>
            </a:r>
            <a:r>
              <a:rPr lang="en-GB" sz="2000" dirty="0"/>
              <a:t>a power level below or equal to the load </a:t>
            </a:r>
          </a:p>
          <a:p>
            <a:r>
              <a:rPr lang="en-GB" sz="2000" dirty="0" smtClean="0"/>
              <a:t>216 </a:t>
            </a:r>
            <a:r>
              <a:rPr lang="en-GB" sz="2000" dirty="0" err="1"/>
              <a:t>TWh</a:t>
            </a:r>
            <a:r>
              <a:rPr lang="en-GB" sz="2000" dirty="0"/>
              <a:t> (59%) with </a:t>
            </a:r>
            <a:r>
              <a:rPr lang="en-GB" sz="2000" dirty="0" smtClean="0"/>
              <a:t>p above the load → the need for surplus production</a:t>
            </a:r>
            <a:endParaRPr lang="en-GB" sz="2000" dirty="0"/>
          </a:p>
        </p:txBody>
      </p:sp>
      <p:sp>
        <p:nvSpPr>
          <p:cNvPr id="10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411" y="231773"/>
            <a:ext cx="25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The extreme </a:t>
            </a:r>
            <a:r>
              <a:rPr lang="de-DE" sz="2400" b="1" dirty="0" err="1"/>
              <a:t>cases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1199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1" r="9076"/>
          <a:stretch/>
        </p:blipFill>
        <p:spPr>
          <a:xfrm>
            <a:off x="647411" y="1628800"/>
            <a:ext cx="4601577" cy="43259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80112" y="1916832"/>
            <a:ext cx="2786532" cy="193899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electricity export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trongly increases.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Numerically, the export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grees with the PV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nergy generated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0411" y="231773"/>
            <a:ext cx="564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Surplus </a:t>
            </a:r>
            <a:r>
              <a:rPr lang="de-DE" sz="2400" b="1" dirty="0" err="1"/>
              <a:t>production</a:t>
            </a:r>
            <a:r>
              <a:rPr lang="de-DE" sz="2400" b="1" dirty="0"/>
              <a:t> </a:t>
            </a:r>
            <a:r>
              <a:rPr lang="de-DE" sz="2400" b="1" dirty="0" err="1"/>
              <a:t>today</a:t>
            </a:r>
            <a:r>
              <a:rPr lang="de-DE" sz="2400" b="1" dirty="0"/>
              <a:t> in form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export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677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11681" r="21487" b="7438"/>
          <a:stretch/>
        </p:blipFill>
        <p:spPr bwMode="auto">
          <a:xfrm>
            <a:off x="395536" y="1786629"/>
            <a:ext cx="4240323" cy="387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11239" r="18927" b="7438"/>
          <a:stretch/>
        </p:blipFill>
        <p:spPr bwMode="auto">
          <a:xfrm>
            <a:off x="4644008" y="1789648"/>
            <a:ext cx="4211960" cy="38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44124" y="1412776"/>
            <a:ext cx="1745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Back-up power</a:t>
            </a:r>
            <a:endParaRPr lang="en-GB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520588" y="1412776"/>
            <a:ext cx="168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Surplus power</a:t>
            </a:r>
            <a:endParaRPr lang="en-GB" sz="2000" dirty="0"/>
          </a:p>
        </p:txBody>
      </p:sp>
      <p:sp>
        <p:nvSpPr>
          <p:cNvPr id="10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0411" y="231773"/>
            <a:ext cx="256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Power </a:t>
            </a:r>
            <a:r>
              <a:rPr lang="de-DE" sz="2400" b="1" dirty="0" err="1"/>
              <a:t>distribution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555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7190" r="11570" b="1157"/>
          <a:stretch/>
        </p:blipFill>
        <p:spPr bwMode="auto">
          <a:xfrm>
            <a:off x="323528" y="692696"/>
            <a:ext cx="3291205" cy="311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17580" y="86281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2012</a:t>
            </a:r>
            <a:endParaRPr lang="en-GB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t="-6729" b="21145"/>
          <a:stretch/>
        </p:blipFill>
        <p:spPr>
          <a:xfrm>
            <a:off x="323528" y="3789040"/>
            <a:ext cx="8143150" cy="27475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41292" y="412178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2010</a:t>
            </a:r>
            <a:endParaRPr lang="en-GB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4036837" y="407709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2013</a:t>
            </a:r>
            <a:endParaRPr lang="en-GB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575081" y="407707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2015</a:t>
            </a:r>
            <a:endParaRPr lang="en-GB" sz="2000" dirty="0"/>
          </a:p>
        </p:txBody>
      </p:sp>
      <p:sp>
        <p:nvSpPr>
          <p:cNvPr id="2" name="Rechteck 1"/>
          <p:cNvSpPr/>
          <p:nvPr/>
        </p:nvSpPr>
        <p:spPr>
          <a:xfrm>
            <a:off x="4283968" y="12687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/>
              <a:t>For </a:t>
            </a:r>
            <a:r>
              <a:rPr lang="en-GB" sz="2000" dirty="0"/>
              <a:t>171 h </a:t>
            </a:r>
            <a:r>
              <a:rPr lang="en-GB" sz="2000" dirty="0" smtClean="0"/>
              <a:t>power &lt; 10</a:t>
            </a:r>
            <a:r>
              <a:rPr lang="en-GB" sz="2000" dirty="0"/>
              <a:t>% of </a:t>
            </a:r>
            <a:r>
              <a:rPr lang="en-GB" sz="2000" dirty="0" smtClean="0"/>
              <a:t>the respective load </a:t>
            </a:r>
          </a:p>
          <a:p>
            <a:endParaRPr lang="en-GB" sz="2000" dirty="0" smtClean="0"/>
          </a:p>
          <a:p>
            <a:r>
              <a:rPr lang="en-GB" sz="2000" dirty="0" smtClean="0"/>
              <a:t>16 </a:t>
            </a:r>
            <a:r>
              <a:rPr lang="en-GB" sz="2000" dirty="0"/>
              <a:t>h with duration lower than 1 </a:t>
            </a:r>
            <a:r>
              <a:rPr lang="en-GB" sz="2000" dirty="0" smtClean="0"/>
              <a:t>h</a:t>
            </a:r>
          </a:p>
          <a:p>
            <a:r>
              <a:rPr lang="en-GB" sz="2000" dirty="0" smtClean="0"/>
              <a:t>98 </a:t>
            </a:r>
            <a:r>
              <a:rPr lang="en-GB" sz="2000" dirty="0"/>
              <a:t>h with duration between 1 and 6 h </a:t>
            </a:r>
          </a:p>
          <a:p>
            <a:r>
              <a:rPr lang="en-GB" sz="2000" dirty="0" smtClean="0"/>
              <a:t>57 </a:t>
            </a:r>
            <a:r>
              <a:rPr lang="en-GB" sz="2000" dirty="0"/>
              <a:t>h with duration between 6 and 12 h. </a:t>
            </a:r>
          </a:p>
        </p:txBody>
      </p:sp>
      <p:sp>
        <p:nvSpPr>
          <p:cNvPr id="11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0411" y="231773"/>
            <a:ext cx="489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Partitioning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annual</a:t>
            </a:r>
            <a:r>
              <a:rPr lang="de-DE" sz="2400" b="1" dirty="0"/>
              <a:t> </a:t>
            </a:r>
            <a:r>
              <a:rPr lang="de-DE" sz="2400" b="1" dirty="0" err="1"/>
              <a:t>duration</a:t>
            </a:r>
            <a:r>
              <a:rPr lang="de-DE" sz="2400" b="1" dirty="0"/>
              <a:t> </a:t>
            </a:r>
            <a:r>
              <a:rPr lang="de-DE" sz="2400" b="1" dirty="0" err="1"/>
              <a:t>curve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2631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9941"/>
            <a:ext cx="4464496" cy="42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39552" y="561420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f</a:t>
            </a:r>
            <a:r>
              <a:rPr lang="en-GB" sz="2000" baseline="-25000" dirty="0" smtClean="0"/>
              <a:t>op</a:t>
            </a:r>
            <a:r>
              <a:rPr lang="en-GB" sz="2000" dirty="0" smtClean="0"/>
              <a:t> = ratio </a:t>
            </a:r>
            <a:r>
              <a:rPr lang="en-GB" sz="2000" dirty="0"/>
              <a:t>of </a:t>
            </a:r>
            <a:r>
              <a:rPr lang="en-GB" sz="2000" dirty="0" smtClean="0"/>
              <a:t>overproduction </a:t>
            </a:r>
            <a:r>
              <a:rPr lang="en-GB" sz="2000" dirty="0"/>
              <a:t>to target energy (500 </a:t>
            </a:r>
            <a:r>
              <a:rPr lang="en-GB" sz="2000" dirty="0" err="1"/>
              <a:t>TWh</a:t>
            </a:r>
            <a:r>
              <a:rPr lang="en-GB" sz="2000" dirty="0"/>
              <a:t>) </a:t>
            </a:r>
            <a:endParaRPr lang="en-GB" sz="2000" dirty="0" smtClean="0"/>
          </a:p>
          <a:p>
            <a:r>
              <a:rPr lang="en-GB" sz="2000" dirty="0" err="1"/>
              <a:t>f</a:t>
            </a:r>
            <a:r>
              <a:rPr lang="en-GB" sz="2000" baseline="-25000" dirty="0" err="1" smtClean="0"/>
              <a:t>p</a:t>
            </a:r>
            <a:r>
              <a:rPr lang="en-GB" sz="2000" dirty="0" smtClean="0"/>
              <a:t> = peak </a:t>
            </a:r>
            <a:r>
              <a:rPr lang="en-GB" sz="2000" dirty="0"/>
              <a:t>grid power </a:t>
            </a:r>
            <a:r>
              <a:rPr lang="en-GB" sz="2000" dirty="0" smtClean="0"/>
              <a:t>to peak </a:t>
            </a:r>
            <a:r>
              <a:rPr lang="en-GB" sz="2000" dirty="0"/>
              <a:t>power of the load (83 </a:t>
            </a:r>
            <a:r>
              <a:rPr lang="en-GB" sz="2000" dirty="0" err="1"/>
              <a:t>GW</a:t>
            </a:r>
            <a:r>
              <a:rPr lang="en-GB" sz="2000" dirty="0"/>
              <a:t> in 2012). 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74490" y="2780928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180 </a:t>
            </a:r>
            <a:r>
              <a:rPr lang="de-DE" dirty="0" err="1" smtClean="0"/>
              <a:t>GW</a:t>
            </a:r>
            <a:endParaRPr lang="de-DE" dirty="0" smtClean="0"/>
          </a:p>
          <a:p>
            <a:r>
              <a:rPr lang="de-DE" dirty="0" smtClean="0"/>
              <a:t>131 </a:t>
            </a:r>
            <a:r>
              <a:rPr lang="de-DE" dirty="0" err="1" smtClean="0"/>
              <a:t>TWh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3107115" y="1763524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190 </a:t>
            </a:r>
            <a:r>
              <a:rPr lang="de-DE" dirty="0" err="1"/>
              <a:t>TWh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270411" y="231773"/>
            <a:ext cx="531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Consequences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curtailing</a:t>
            </a:r>
            <a:r>
              <a:rPr lang="de-DE" sz="2400" b="1" dirty="0"/>
              <a:t> power </a:t>
            </a:r>
            <a:r>
              <a:rPr lang="de-DE" sz="2400" b="1" dirty="0" err="1"/>
              <a:t>peaks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4214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45" y="980728"/>
            <a:ext cx="4757911" cy="44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5661248"/>
            <a:ext cx="8348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Onshore wind </a:t>
            </a:r>
            <a:r>
              <a:rPr lang="en-GB" sz="2000" dirty="0"/>
              <a:t>contribution drops from 271 to 149 </a:t>
            </a:r>
            <a:r>
              <a:rPr lang="en-GB" sz="2000" dirty="0" err="1" smtClean="0"/>
              <a:t>TWh</a:t>
            </a:r>
            <a:r>
              <a:rPr lang="en-GB" sz="2000" dirty="0" smtClean="0"/>
              <a:t> → importance of Won.</a:t>
            </a:r>
          </a:p>
          <a:p>
            <a:r>
              <a:rPr lang="en-GB" sz="2000" dirty="0" smtClean="0"/>
              <a:t>The Won capacity </a:t>
            </a:r>
            <a:r>
              <a:rPr lang="en-GB" sz="2000" dirty="0"/>
              <a:t>factor </a:t>
            </a:r>
            <a:r>
              <a:rPr lang="en-GB" sz="2000" dirty="0" smtClean="0"/>
              <a:t>drops </a:t>
            </a:r>
            <a:r>
              <a:rPr lang="en-GB" sz="2000" dirty="0"/>
              <a:t>from 0.18 to </a:t>
            </a:r>
            <a:r>
              <a:rPr lang="en-GB" sz="2000" dirty="0" smtClean="0"/>
              <a:t>0.08</a:t>
            </a:r>
          </a:p>
          <a:p>
            <a:r>
              <a:rPr lang="en-GB" sz="2000" dirty="0"/>
              <a:t>R</a:t>
            </a:r>
            <a:r>
              <a:rPr lang="en-GB" sz="2000" dirty="0" smtClean="0"/>
              <a:t>emaining surplus: 9.7 </a:t>
            </a:r>
            <a:r>
              <a:rPr lang="en-GB" sz="2000" dirty="0" err="1"/>
              <a:t>TWh</a:t>
            </a:r>
            <a:r>
              <a:rPr lang="en-GB" sz="2000" dirty="0"/>
              <a:t>. 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228184" y="4437112"/>
            <a:ext cx="648072" cy="43204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270411" y="231773"/>
            <a:ext cx="6649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Curtailing</a:t>
            </a:r>
            <a:r>
              <a:rPr lang="de-DE" sz="2400" b="1" dirty="0"/>
              <a:t> </a:t>
            </a:r>
            <a:r>
              <a:rPr lang="de-DE" sz="2400" b="1" dirty="0" err="1"/>
              <a:t>onshore</a:t>
            </a:r>
            <a:r>
              <a:rPr lang="de-DE" sz="2400" b="1" dirty="0"/>
              <a:t> wind </a:t>
            </a:r>
            <a:r>
              <a:rPr lang="de-DE" sz="2400" b="1" dirty="0" err="1"/>
              <a:t>whenever</a:t>
            </a:r>
            <a:r>
              <a:rPr lang="de-DE" sz="2400" b="1" dirty="0"/>
              <a:t> </a:t>
            </a:r>
            <a:r>
              <a:rPr lang="de-DE" sz="2400" b="1" dirty="0" err="1"/>
              <a:t>p</a:t>
            </a:r>
            <a:r>
              <a:rPr lang="de-DE" sz="2400" b="1" baseline="-25000" dirty="0" err="1"/>
              <a:t>iRES</a:t>
            </a:r>
            <a:r>
              <a:rPr lang="de-DE" sz="2400" b="1" dirty="0"/>
              <a:t> </a:t>
            </a:r>
            <a:r>
              <a:rPr lang="de-DE" sz="2400" b="1" dirty="0" err="1"/>
              <a:t>above</a:t>
            </a:r>
            <a:r>
              <a:rPr lang="de-DE" sz="2400" b="1" dirty="0"/>
              <a:t> </a:t>
            </a:r>
            <a:r>
              <a:rPr lang="de-DE" sz="2400" b="1" dirty="0" err="1"/>
              <a:t>load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2096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6364" r="11075" b="3141"/>
          <a:stretch/>
        </p:blipFill>
        <p:spPr bwMode="auto">
          <a:xfrm>
            <a:off x="467544" y="1781493"/>
            <a:ext cx="3816424" cy="351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43385" y="908720"/>
            <a:ext cx="2536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Daily </a:t>
            </a:r>
            <a:r>
              <a:rPr lang="de-DE" sz="2000" dirty="0" err="1" smtClean="0"/>
              <a:t>variation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err="1" smtClean="0"/>
              <a:t>average</a:t>
            </a:r>
            <a:r>
              <a:rPr lang="de-DE" sz="2000" dirty="0" smtClean="0"/>
              <a:t> </a:t>
            </a:r>
            <a:r>
              <a:rPr lang="de-DE" sz="2000" dirty="0" err="1" smtClean="0"/>
              <a:t>surplus</a:t>
            </a:r>
            <a:r>
              <a:rPr lang="de-DE" sz="2000" dirty="0" smtClean="0"/>
              <a:t> power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72000" y="3068960"/>
            <a:ext cx="32793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total: 131 </a:t>
            </a:r>
            <a:r>
              <a:rPr lang="de-DE" sz="2000" dirty="0" err="1" smtClean="0"/>
              <a:t>TWh</a:t>
            </a:r>
            <a:endParaRPr lang="de-DE" sz="2000" dirty="0" smtClean="0"/>
          </a:p>
          <a:p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r>
              <a:rPr lang="de-DE" sz="2000" dirty="0" smtClean="0"/>
              <a:t>: 83 </a:t>
            </a:r>
            <a:r>
              <a:rPr lang="de-DE" sz="2000" dirty="0" err="1" smtClean="0"/>
              <a:t>TWh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Average per </a:t>
            </a:r>
            <a:r>
              <a:rPr lang="de-DE" sz="2000" dirty="0" err="1" smtClean="0"/>
              <a:t>day</a:t>
            </a:r>
            <a:r>
              <a:rPr lang="de-DE" sz="2000" dirty="0" smtClean="0"/>
              <a:t>: 0.23 </a:t>
            </a:r>
            <a:r>
              <a:rPr lang="de-DE" sz="2000" dirty="0" err="1" smtClean="0"/>
              <a:t>TWh</a:t>
            </a:r>
            <a:endParaRPr lang="de-DE" sz="2000" dirty="0" smtClean="0"/>
          </a:p>
          <a:p>
            <a:r>
              <a:rPr lang="de-DE" sz="2000" dirty="0" smtClean="0"/>
              <a:t>Maximum: 1.2 </a:t>
            </a:r>
            <a:r>
              <a:rPr lang="de-DE" sz="2000" dirty="0" err="1" smtClean="0"/>
              <a:t>TWh</a:t>
            </a:r>
            <a:endParaRPr lang="de-DE" sz="2000" dirty="0" smtClean="0"/>
          </a:p>
          <a:p>
            <a:r>
              <a:rPr lang="de-DE" sz="2000" dirty="0" smtClean="0"/>
              <a:t>Standard </a:t>
            </a:r>
            <a:r>
              <a:rPr lang="de-DE" sz="2000" dirty="0" err="1" smtClean="0"/>
              <a:t>deviation</a:t>
            </a:r>
            <a:r>
              <a:rPr lang="de-DE" sz="2000" dirty="0" smtClean="0"/>
              <a:t>: 0.29 </a:t>
            </a:r>
            <a:r>
              <a:rPr lang="de-DE" sz="2000" dirty="0" err="1" smtClean="0"/>
              <a:t>TWh</a:t>
            </a:r>
            <a:endParaRPr lang="de-DE" sz="2000" dirty="0" smtClean="0"/>
          </a:p>
        </p:txBody>
      </p:sp>
      <p:sp>
        <p:nvSpPr>
          <p:cNvPr id="3" name="Rechteck 2"/>
          <p:cNvSpPr/>
          <p:nvPr/>
        </p:nvSpPr>
        <p:spPr>
          <a:xfrm>
            <a:off x="4578338" y="2204864"/>
            <a:ext cx="35220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2000" dirty="0" err="1"/>
              <a:t>Strategy</a:t>
            </a:r>
            <a:r>
              <a:rPr lang="de-DE" sz="2000" dirty="0"/>
              <a:t>: </a:t>
            </a:r>
            <a:endParaRPr lang="de-DE" sz="2000" dirty="0" smtClean="0"/>
          </a:p>
          <a:p>
            <a:r>
              <a:rPr lang="de-DE" sz="2000" dirty="0" err="1" smtClean="0"/>
              <a:t>Shift</a:t>
            </a:r>
            <a:r>
              <a:rPr lang="de-DE" sz="2000" dirty="0" smtClean="0"/>
              <a:t> </a:t>
            </a:r>
            <a:r>
              <a:rPr lang="de-DE" sz="2000" dirty="0" err="1"/>
              <a:t>surplus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day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night</a:t>
            </a:r>
            <a:endParaRPr lang="en-GB" sz="2000" dirty="0"/>
          </a:p>
        </p:txBody>
      </p:sp>
      <p:sp>
        <p:nvSpPr>
          <p:cNvPr id="9" name="Foliennummernplatzhalter 4"/>
          <p:cNvSpPr txBox="1">
            <a:spLocks/>
          </p:cNvSpPr>
          <p:nvPr/>
        </p:nvSpPr>
        <p:spPr bwMode="auto">
          <a:xfrm rot="10800000" flipV="1">
            <a:off x="8676456" y="24681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0411" y="231773"/>
            <a:ext cx="536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Conditions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demand-side-managment</a:t>
            </a:r>
            <a:endParaRPr lang="en-GB" sz="2400" b="1" dirty="0"/>
          </a:p>
        </p:txBody>
      </p:sp>
      <p:sp>
        <p:nvSpPr>
          <p:cNvPr id="2" name="Rechteck 1"/>
          <p:cNvSpPr/>
          <p:nvPr/>
        </p:nvSpPr>
        <p:spPr>
          <a:xfrm>
            <a:off x="1263074" y="5589240"/>
            <a:ext cx="280487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de-DE" sz="2000" dirty="0"/>
              <a:t>Maximum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3120597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Bildschirmpräsentation (4:3)</PresentationFormat>
  <Paragraphs>237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3</dc:creator>
  <cp:lastModifiedBy>Wagner 3</cp:lastModifiedBy>
  <cp:revision>28</cp:revision>
  <dcterms:created xsi:type="dcterms:W3CDTF">2016-08-13T11:16:28Z</dcterms:created>
  <dcterms:modified xsi:type="dcterms:W3CDTF">2016-09-11T11:35:36Z</dcterms:modified>
</cp:coreProperties>
</file>